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A458"/>
    <a:srgbClr val="3229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>
        <p:scale>
          <a:sx n="90" d="100"/>
          <a:sy n="90" d="100"/>
        </p:scale>
        <p:origin x="-123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BC8D-66B3-4CC9-AE65-D213BB303FF9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BA10-1D11-4A60-9FCF-4A23E6117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0088-A034-462C-B23A-9DBBB329FECC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570E-98D3-4BAD-A31D-0BE1DCCD6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A1D5-DE47-4DF2-B87A-402DCE2D5B15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DF2C-D7C3-467B-8E0C-729D93AAA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B3FB-4959-4152-B850-E0AC5E2C6D72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67F2-C1A6-4D48-A431-8141CEF15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2E3E2-6D5F-4A06-996C-ABFBB8BC6807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8C99-BF63-4AC2-AFD8-DFE9810C3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D8377-6EF8-42E1-8B8A-BE63BC1B0DFC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5F6D-2403-4C1A-BF24-60015DD0D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77B1-28C6-4306-AD99-E396AB8F7B71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49222-E803-4F52-AE71-9B22AEA73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8515-4701-4C76-8F19-351811EFC9DD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4F39-035F-4191-B0BF-95500886B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E1D7-10DF-4744-A21F-BE80BA8B691C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C703-9565-4AAE-BBA8-F3FC520B2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23FC-48FF-43CB-B10C-1AD53456C221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5918-78DA-4E16-8E36-E705E35A3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DE0B-C403-4755-B3F4-F51D9BC6DDEA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B4C6A-0B8D-4F6A-A3BB-CAB5145E7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8CFFA-076F-4D78-9033-86D053208991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8EB8A-A686-40F1-B630-9A35BD956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571472" y="928670"/>
            <a:ext cx="8278813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endParaRPr lang="ru-RU" sz="3800" dirty="0">
              <a:solidFill>
                <a:srgbClr val="322971"/>
              </a:solidFill>
              <a:latin typeface="Franklin Gothic Medium" pitchFamily="34" charset="0"/>
            </a:endParaRPr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>
              <a:latin typeface="Franklin Gothic Medium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Мастер-класс «Научный локомотив»</a:t>
            </a: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Организаторы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Низамутдинова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Н.С.,  проректор по науке и инновационной деятельности Южно-Уральского ГАУ, Степанова К.В., председатель СМУиС</a:t>
            </a: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94688"/>
            <a:ext cx="7702188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74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348880"/>
            <a:ext cx="8712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CA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1600" dirty="0" smtClean="0"/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3786182" y="500042"/>
            <a:ext cx="4889506" cy="47397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800" dirty="0">
              <a:solidFill>
                <a:srgbClr val="32297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«Механизмы стимулирования коммерциализации научных разработок»</a:t>
            </a:r>
          </a:p>
          <a:p>
            <a:pPr algn="ctr"/>
            <a:endParaRPr lang="ru-RU" sz="2400" b="1" dirty="0" smtClean="0">
              <a:solidFill>
                <a:srgbClr val="0CA4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CA4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CA4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Докладчик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Афонькина Валентина Александровна, кандидат технических наук, доцент кафедры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нергообеспечение и автоматизация технологических процессов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2643206" cy="3571900"/>
          </a:xfrm>
          <a:prstGeom prst="rect">
            <a:avLst/>
          </a:prstGeom>
          <a:gradFill>
            <a:gsLst>
              <a:gs pos="0">
                <a:srgbClr val="0CA45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CA458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0CA458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A458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500958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438" y="1768624"/>
            <a:ext cx="2557901" cy="33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2" y="-99392"/>
            <a:ext cx="9144000" cy="6858000"/>
          </a:xfrm>
        </p:spPr>
      </p:pic>
      <p:pic>
        <p:nvPicPr>
          <p:cNvPr id="4" name="Рисунок 3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fox-manager.com/images/fox-cy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4920"/>
            <a:ext cx="7773182" cy="503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eb.snauka.ru/wp-content/uploads/2019/04/040219_0454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534" y="1170773"/>
            <a:ext cx="6172899" cy="35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80025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Схема взаимодействия участников инновационного рынка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2636912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возможность представления инновационного проекта в выгодной форме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    информационное обеспечение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    организационно-правовая и консалтинговая поддержка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    услуги сертификации, лицензирования и патентования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    услуги качественной оценки перспективности проекта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    возможность представления проекта широкому кругу инвесторов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    возможность плотного взаимодействия с инвестором.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3356992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    доступ к базе инновационных проектов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    качественная независимая экспертиза и оценка целесообразности дальнейшего развития инновационного проекта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    гарантия прозрачности и юридической чистоты инновационного проекта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    доступ к полной информации об инновационном проекте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    возможность тесного контакта с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инноватором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1368151" cy="8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2697" y="1169586"/>
            <a:ext cx="1880542" cy="61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1039" y="1901388"/>
            <a:ext cx="1879613" cy="66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2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4920"/>
            <a:ext cx="9144000" cy="18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400" y="2853290"/>
            <a:ext cx="5521816" cy="16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20" y="4941168"/>
            <a:ext cx="4577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Рассказывать </a:t>
            </a:r>
            <a:r>
              <a:rPr lang="ru-RU" dirty="0"/>
              <a:t>о себе и своих разработках нужно </a:t>
            </a:r>
            <a:r>
              <a:rPr lang="ru-RU" dirty="0" smtClean="0"/>
              <a:t>для </a:t>
            </a:r>
            <a:r>
              <a:rPr lang="ru-RU" dirty="0"/>
              <a:t>того, чтобы формировать авторитет и завоевывать репутацию в бизнес-среде.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1051" y="5079667"/>
            <a:ext cx="4672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Открыто </a:t>
            </a:r>
            <a:r>
              <a:rPr lang="ru-RU" dirty="0"/>
              <a:t>говорить о своих исследованиях и не бояться экспериментов в </a:t>
            </a:r>
            <a:r>
              <a:rPr lang="ru-RU" dirty="0" err="1"/>
              <a:t>медийном</a:t>
            </a:r>
            <a:r>
              <a:rPr lang="ru-RU" dirty="0"/>
              <a:t> пространстве.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0425" y="4549770"/>
            <a:ext cx="5767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Проходить </a:t>
            </a:r>
            <a:r>
              <a:rPr lang="ru-RU" sz="2000" b="1" dirty="0" err="1">
                <a:solidFill>
                  <a:schemeClr val="accent2"/>
                </a:solidFill>
              </a:rPr>
              <a:t>peer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</a:rPr>
              <a:t>review</a:t>
            </a:r>
            <a:r>
              <a:rPr lang="ru-RU" sz="2000" b="1" dirty="0">
                <a:solidFill>
                  <a:schemeClr val="accent2"/>
                </a:solidFill>
              </a:rPr>
              <a:t> в бизнес-кругах</a:t>
            </a:r>
          </a:p>
        </p:txBody>
      </p:sp>
    </p:spTree>
    <p:extLst>
      <p:ext uri="{BB962C8B-B14F-4D97-AF65-F5344CB8AC3E}">
        <p14:creationId xmlns:p14="http://schemas.microsoft.com/office/powerpoint/2010/main" xmlns="" val="1792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40431" y="-22455"/>
            <a:ext cx="9144000" cy="6858000"/>
          </a:xfrm>
        </p:spPr>
      </p:pic>
      <p:pic>
        <p:nvPicPr>
          <p:cNvPr id="4" name="Рисунок 3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409555" cy="511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466" y="1023641"/>
            <a:ext cx="3725103" cy="514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s://www.npi-tu.ru/upload/iblock/7bc/l48o64siz2kxsdx81zd3o7y1tk69jpd1/%D0%A4%D0%BE%D0%BD%D0%B4%20%D1%81%D0%BE%D0%B4%D0%B5%D0%B9%D1%81%D1%82%D0%B2%D0%B8%D1%8F%2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039" y="1700808"/>
            <a:ext cx="1031558" cy="9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196" y="2564904"/>
            <a:ext cx="1634283" cy="115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 descr="https://s-erp.ru/wp-content/uploads/2017/02/logo_skolkov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196" y="3861048"/>
            <a:ext cx="163428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tu.ru/assets/cache/images/ru/nauchnaya/novosti/1280x800-rnf_fon.cc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345" y="4653136"/>
            <a:ext cx="163428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s://romashkalyantor.caduk.ru/images/2017_05_12_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039" y="973527"/>
            <a:ext cx="1196596" cy="79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https://tovarishchsaki.ru/wp-content/uploads/2023/01/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609" y="5442082"/>
            <a:ext cx="1634282" cy="70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496" y="0"/>
            <a:ext cx="9144000" cy="6858000"/>
          </a:xfrm>
        </p:spPr>
      </p:pic>
      <p:pic>
        <p:nvPicPr>
          <p:cNvPr id="4" name="Рисунок 3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997839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200" i="1" dirty="0" smtClean="0"/>
              <a:t>заявка </a:t>
            </a:r>
            <a:r>
              <a:rPr lang="ru-RU" sz="2200" i="1" dirty="0"/>
              <a:t>заполнена в спешке, неполно или неточно</a:t>
            </a:r>
            <a:r>
              <a:rPr lang="ru-RU" sz="2200" i="1" dirty="0" smtClean="0"/>
              <a:t>;</a:t>
            </a:r>
          </a:p>
          <a:p>
            <a:endParaRPr lang="ru-RU" sz="2200" i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i="1" dirty="0"/>
              <a:t>в заявке не продемонстрированы нужность и самодостаточность проекта</a:t>
            </a:r>
            <a:r>
              <a:rPr lang="ru-RU" sz="2200" i="1" dirty="0" smtClean="0"/>
              <a:t>;</a:t>
            </a:r>
          </a:p>
          <a:p>
            <a:endParaRPr lang="ru-RU" sz="2200" i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i="1" dirty="0"/>
              <a:t>критерии результативности проекта неточны</a:t>
            </a:r>
            <a:r>
              <a:rPr lang="ru-RU" sz="2200" i="1" dirty="0" smtClean="0"/>
              <a:t>;</a:t>
            </a:r>
          </a:p>
          <a:p>
            <a:endParaRPr lang="ru-RU" sz="2200" i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i="1" dirty="0"/>
              <a:t>план проекта не продуман</a:t>
            </a:r>
            <a:r>
              <a:rPr lang="ru-RU" sz="2200" i="1" dirty="0" smtClean="0"/>
              <a:t>;</a:t>
            </a:r>
          </a:p>
          <a:p>
            <a:endParaRPr lang="ru-RU" sz="2200" i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i="1" dirty="0"/>
              <a:t>бюджет </a:t>
            </a:r>
            <a:r>
              <a:rPr lang="ru-RU" sz="2200" i="1" dirty="0" smtClean="0"/>
              <a:t>завышен;</a:t>
            </a:r>
          </a:p>
          <a:p>
            <a:endParaRPr lang="ru-RU" sz="2200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i="1" dirty="0" smtClean="0"/>
              <a:t>достижения </a:t>
            </a:r>
            <a:r>
              <a:rPr lang="ru-RU" sz="2200" i="1" dirty="0"/>
              <a:t>наставников выданы за свои</a:t>
            </a:r>
            <a:r>
              <a:rPr lang="ru-RU" sz="2200" i="1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САМЫЕ РАСПРОСТРАНЕННЫЕ ОШИБКИ </a:t>
            </a: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ПРИ ПОДАЧЕ ЗАЯВКИ НА ГРАНТ:</a:t>
            </a:r>
            <a:endParaRPr lang="ru-RU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52736"/>
            <a:ext cx="43924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851" y="1268760"/>
            <a:ext cx="4458637" cy="4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2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44624"/>
            <a:ext cx="9144000" cy="6858000"/>
          </a:xfrm>
        </p:spPr>
      </p:pic>
      <p:pic>
        <p:nvPicPr>
          <p:cNvPr id="4" name="Рисунок 3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44999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124744"/>
            <a:ext cx="453650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2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1670</TotalTime>
  <Words>151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AgroUn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UVC</dc:creator>
  <cp:lastModifiedBy>*</cp:lastModifiedBy>
  <cp:revision>137</cp:revision>
  <dcterms:created xsi:type="dcterms:W3CDTF">2016-11-29T03:03:12Z</dcterms:created>
  <dcterms:modified xsi:type="dcterms:W3CDTF">2023-02-08T04:00:32Z</dcterms:modified>
</cp:coreProperties>
</file>